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sldIdLst>
    <p:sldId id="313" r:id="rId5"/>
    <p:sldId id="257" r:id="rId6"/>
    <p:sldId id="357" r:id="rId7"/>
    <p:sldId id="259" r:id="rId8"/>
    <p:sldId id="260" r:id="rId9"/>
    <p:sldId id="261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5" r:id="rId20"/>
    <p:sldId id="276" r:id="rId21"/>
    <p:sldId id="277" r:id="rId22"/>
    <p:sldId id="279" r:id="rId23"/>
    <p:sldId id="282" r:id="rId24"/>
    <p:sldId id="284" r:id="rId25"/>
    <p:sldId id="286" r:id="rId26"/>
    <p:sldId id="287" r:id="rId27"/>
    <p:sldId id="289" r:id="rId28"/>
    <p:sldId id="290" r:id="rId29"/>
    <p:sldId id="292" r:id="rId30"/>
    <p:sldId id="294" r:id="rId31"/>
    <p:sldId id="295" r:id="rId32"/>
    <p:sldId id="296" r:id="rId33"/>
    <p:sldId id="297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76938-9103-3139-1021-04A408F0D00F}" v="3" dt="2024-10-17T15:47:39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15076938-9103-3139-1021-04A408F0D00F}"/>
    <pc:docChg chg="addSld delSld">
      <pc:chgData name="WENDALEE MARTIN WITTWER" userId="S::u0594444@umail.utah.edu::9fb0da18-f57d-4bac-a28f-413510cf2b5e" providerId="AD" clId="Web-{15076938-9103-3139-1021-04A408F0D00F}" dt="2024-10-17T15:47:39.251" v="2"/>
      <pc:docMkLst>
        <pc:docMk/>
      </pc:docMkLst>
      <pc:sldChg chg="add">
        <pc:chgData name="WENDALEE MARTIN WITTWER" userId="S::u0594444@umail.utah.edu::9fb0da18-f57d-4bac-a28f-413510cf2b5e" providerId="AD" clId="Web-{15076938-9103-3139-1021-04A408F0D00F}" dt="2024-10-17T15:47:30.094" v="0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15076938-9103-3139-1021-04A408F0D00F}" dt="2024-10-17T15:47:39.251" v="2"/>
        <pc:sldMkLst>
          <pc:docMk/>
          <pc:sldMk cId="3148424748" sldId="258"/>
        </pc:sldMkLst>
      </pc:sldChg>
      <pc:sldChg chg="add">
        <pc:chgData name="WENDALEE MARTIN WITTWER" userId="S::u0594444@umail.utah.edu::9fb0da18-f57d-4bac-a28f-413510cf2b5e" providerId="AD" clId="Web-{15076938-9103-3139-1021-04A408F0D00F}" dt="2024-10-17T15:47:30.110" v="1"/>
        <pc:sldMkLst>
          <pc:docMk/>
          <pc:sldMk cId="1819067435" sldId="3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D16C-B69F-49D0-8AD6-D18E9BBDFEB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88912-A1D9-4FF2-9546-7B381110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ad.dress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dr</a:t>
            </a:r>
            <a:r>
              <a:rPr lang="en-US" dirty="0"/>
              <a:t> blend stays together</a:t>
            </a:r>
          </a:p>
          <a:p>
            <a:endParaRPr lang="en-US" dirty="0"/>
          </a:p>
          <a:p>
            <a:r>
              <a:rPr lang="en-US" dirty="0"/>
              <a:t>Follows syllable division rule not phonology/sound of division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6B284-E466-4F62-9217-E40A2AEDC8F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5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6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3.9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Study √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52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trespass</a:t>
            </a:r>
          </a:p>
        </p:txBody>
      </p:sp>
    </p:spTree>
    <p:extLst>
      <p:ext uri="{BB962C8B-B14F-4D97-AF65-F5344CB8AC3E}">
        <p14:creationId xmlns:p14="http://schemas.microsoft.com/office/powerpoint/2010/main" val="219604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helmet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10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central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85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cosbit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12388" y="63347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79037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mammal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279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insist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03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progress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07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subject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34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suspect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003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command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8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98"/>
            <a:ext cx="10515600" cy="1325563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INSTRUCTIONS</a:t>
            </a:r>
            <a:endParaRPr lang="en-US" b="1" dirty="0">
              <a:solidFill>
                <a:srgbClr val="C00000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5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Conduct a “cold” Word Study ✓ before moving to the next module.</a:t>
            </a:r>
          </a:p>
          <a:p>
            <a:pPr marL="514350" indent="-514350">
              <a:buAutoNum type="arabicPeriod"/>
            </a:pPr>
            <a:r>
              <a:rPr lang="en-US" sz="1800" dirty="0"/>
              <a:t>Randomize a deck of 40 words from your current module.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Set timer for </a:t>
            </a:r>
            <a:r>
              <a:rPr lang="en-US" sz="1800" b="1" dirty="0"/>
              <a:t>1:00 </a:t>
            </a:r>
            <a:r>
              <a:rPr lang="en-US" sz="1800" dirty="0"/>
              <a:t>!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Display 1 word at a time, moving quickly to the next word.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Sort into 2 piles: automatic or incorrect </a:t>
            </a:r>
            <a:r>
              <a:rPr lang="en-US" sz="1600" b="1" i="1" dirty="0"/>
              <a:t>(self-corrects count as incorrect as they are not read automatically)</a:t>
            </a:r>
            <a:r>
              <a:rPr lang="en-US" sz="1600" b="1" dirty="0"/>
              <a:t>.</a:t>
            </a:r>
            <a:endParaRPr lang="en-US" sz="1600" b="1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1800" dirty="0"/>
              <a:t>When the timer beeps, count the number of automatic words. Review errors. </a:t>
            </a:r>
          </a:p>
          <a:p>
            <a:pPr marL="514350" indent="-514350">
              <a:buAutoNum type="arabicPeriod"/>
            </a:pPr>
            <a:r>
              <a:rPr lang="en-US" sz="1800" dirty="0"/>
              <a:t>Record Word Study ✓ data on the lesson plan </a:t>
            </a:r>
            <a:r>
              <a:rPr lang="en-US" sz="1800" b="1" u="sng" dirty="0"/>
              <a:t>AND</a:t>
            </a:r>
            <a:r>
              <a:rPr lang="en-US" sz="1800" dirty="0"/>
              <a:t> appropriate log.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ea typeface="Calibri"/>
                <a:cs typeface="Calibri"/>
              </a:rPr>
              <a:t>FOR WHOLE CLASS:</a:t>
            </a:r>
            <a:endParaRPr lang="en-US" sz="1800" b="1">
              <a:solidFill>
                <a:srgbClr val="C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/>
                <a:cs typeface="Calibri"/>
              </a:rPr>
              <a:t>Choose </a:t>
            </a:r>
            <a:r>
              <a:rPr lang="en-US" sz="1800" b="1" i="1" u="sng" dirty="0">
                <a:ea typeface="Calibri"/>
                <a:cs typeface="Calibri"/>
              </a:rPr>
              <a:t>5 mid-low students</a:t>
            </a:r>
            <a:r>
              <a:rPr lang="en-US" sz="1800" b="1" dirty="0">
                <a:ea typeface="Calibri"/>
                <a:cs typeface="Calibri"/>
              </a:rPr>
              <a:t> as a sample to determine whole class movement. No need to conduct WS check with </a:t>
            </a:r>
            <a:r>
              <a:rPr lang="en-US" sz="1800" b="1" i="1" dirty="0">
                <a:ea typeface="Calibri"/>
                <a:cs typeface="Calibri"/>
              </a:rPr>
              <a:t>all</a:t>
            </a:r>
            <a:r>
              <a:rPr lang="en-US" sz="1800" b="1" dirty="0">
                <a:ea typeface="Calibri"/>
                <a:cs typeface="Calibri"/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419166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impact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415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impact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421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index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0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shellfish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56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upset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9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victim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722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public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31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signal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94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extend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54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enrich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54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53"/>
            <a:ext cx="10515600" cy="894070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WHAT'S 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52"/>
            <a:ext cx="10653310" cy="5140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6"/>
                </a:solidFill>
              </a:rPr>
              <a:t>If S. </a:t>
            </a:r>
            <a:r>
              <a:rPr lang="en-US" sz="1600" b="1" u="sng" dirty="0">
                <a:solidFill>
                  <a:schemeClr val="accent6"/>
                </a:solidFill>
              </a:rPr>
              <a:t>MEET</a:t>
            </a:r>
            <a:r>
              <a:rPr lang="en-US" sz="1600" dirty="0">
                <a:solidFill>
                  <a:schemeClr val="accent6"/>
                </a:solidFill>
              </a:rPr>
              <a:t> the criteria</a:t>
            </a:r>
            <a:r>
              <a:rPr lang="en-US" sz="1600" dirty="0"/>
              <a:t> </a:t>
            </a:r>
            <a:r>
              <a:rPr lang="en-US" sz="1600" b="1" dirty="0"/>
              <a:t>(35 words correct, </a:t>
            </a:r>
            <a:r>
              <a:rPr lang="en-US" sz="1600" b="1" u="sng" dirty="0"/>
              <a:t>&lt;</a:t>
            </a:r>
            <a:r>
              <a:rPr lang="en-US" sz="1600" b="1" dirty="0"/>
              <a:t> 3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Move immediately into the first lesson of the next module.  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If S.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DON’T MEET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criteria,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BUT ARE CLOSE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</a:t>
            </a:r>
            <a:r>
              <a:rPr lang="en-US" sz="1600" b="1" dirty="0"/>
              <a:t>(&lt;7 errors AND &lt;10 words read below criteria)</a:t>
            </a:r>
            <a:endParaRPr lang="en-US" sz="2400" b="1" dirty="0"/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Repeat word study check on your next lesson.</a:t>
            </a:r>
            <a:r>
              <a:rPr lang="en-US" sz="1600" dirty="0"/>
              <a:t> 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an </a:t>
            </a:r>
            <a:r>
              <a:rPr lang="en-US" sz="1600" b="1" u="sng" dirty="0">
                <a:solidFill>
                  <a:srgbClr val="C00000"/>
                </a:solidFill>
              </a:rPr>
              <a:t>ACCURACY ISSUE</a:t>
            </a:r>
            <a:r>
              <a:rPr lang="en-US" sz="1600" dirty="0"/>
              <a:t> </a:t>
            </a:r>
            <a:r>
              <a:rPr lang="en-US" sz="1600" b="1" dirty="0"/>
              <a:t>(7+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</a:t>
            </a:r>
            <a:r>
              <a:rPr lang="en-US" sz="1600" dirty="0"/>
              <a:t> errors on </a:t>
            </a:r>
            <a:r>
              <a:rPr lang="en-US" sz="1600" b="1" dirty="0"/>
              <a:t>white board</a:t>
            </a:r>
            <a:r>
              <a:rPr lang="en-US" sz="1600" dirty="0"/>
              <a:t>; </a:t>
            </a:r>
            <a:r>
              <a:rPr lang="en-US" sz="1600" b="1" dirty="0"/>
              <a:t>complete Break, Scoop, and Read</a:t>
            </a:r>
            <a:r>
              <a:rPr lang="en-US" sz="1600" dirty="0"/>
              <a:t> or </a:t>
            </a:r>
            <a:r>
              <a:rPr lang="en-US" sz="1600" b="1" dirty="0"/>
              <a:t>Tap and Read</a:t>
            </a:r>
            <a:r>
              <a:rPr lang="en-US" sz="1600" dirty="0"/>
              <a:t> activity;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accuracy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lesson. </a:t>
            </a:r>
            <a:r>
              <a:rPr lang="en-US" sz="1600" i="1" dirty="0">
                <a:ea typeface="Calibri"/>
                <a:cs typeface="Calibri"/>
              </a:rPr>
              <a:t> Continue reteaching remaining lessons in the module until the words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 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accuracy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accuracy activities.</a:t>
            </a:r>
            <a:endParaRPr lang="en-US" sz="1200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 </a:t>
            </a:r>
            <a:r>
              <a:rPr lang="en-US" sz="1600" b="1" u="sng" dirty="0">
                <a:solidFill>
                  <a:srgbClr val="C00000"/>
                </a:solidFill>
              </a:rPr>
              <a:t>FLUENCY ISSUE</a:t>
            </a:r>
            <a:r>
              <a:rPr lang="en-US" sz="1600" dirty="0"/>
              <a:t> </a:t>
            </a:r>
            <a:r>
              <a:rPr lang="en-US" sz="1600" b="1" dirty="0"/>
              <a:t>(10+ words read below criteria)</a:t>
            </a:r>
            <a:endParaRPr lang="en-US" sz="16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 </a:t>
            </a:r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fluency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</a:t>
            </a:r>
            <a:r>
              <a:rPr lang="en-US" sz="1600" i="1" dirty="0">
                <a:ea typeface="Calibri"/>
                <a:cs typeface="Calibri"/>
              </a:rPr>
              <a:t>. Continue reteaching remaining lessons in the module until the word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 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b="1" dirty="0">
                <a:ea typeface="Calibri"/>
                <a:cs typeface="Calibri"/>
              </a:rPr>
              <a:t>T. </a:t>
            </a:r>
            <a:r>
              <a:rPr lang="en-US" sz="1200" b="1" i="1" dirty="0">
                <a:ea typeface="Calibri"/>
                <a:cs typeface="Calibri"/>
              </a:rPr>
              <a:t>may</a:t>
            </a:r>
            <a:r>
              <a:rPr lang="en-US" sz="1200" b="1" dirty="0">
                <a:ea typeface="Calibri"/>
                <a:cs typeface="Calibri"/>
              </a:rPr>
              <a:t> conduct a word study check prior to each repeat lesson from the module.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fluency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fluency activities.</a:t>
            </a:r>
            <a:endParaRPr lang="en-US" sz="1200" b="1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9067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fetneg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12388" y="63347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5537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address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925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express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432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attract</a:t>
            </a:r>
          </a:p>
        </p:txBody>
      </p:sp>
    </p:spTree>
    <p:extLst>
      <p:ext uri="{BB962C8B-B14F-4D97-AF65-F5344CB8AC3E}">
        <p14:creationId xmlns:p14="http://schemas.microsoft.com/office/powerpoint/2010/main" val="42265530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nonstop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02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contract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444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0" dirty="0">
                <a:latin typeface="Century Gothic" panose="020B0502020202020204" pitchFamily="34" charset="0"/>
              </a:rPr>
              <a:t>abstract</a:t>
            </a:r>
          </a:p>
        </p:txBody>
      </p:sp>
    </p:spTree>
    <p:extLst>
      <p:ext uri="{BB962C8B-B14F-4D97-AF65-F5344CB8AC3E}">
        <p14:creationId xmlns:p14="http://schemas.microsoft.com/office/powerpoint/2010/main" val="25140690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inspect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1829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landfill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9451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invest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1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express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7305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>
                <a:latin typeface="Century Gothic" panose="020B0502020202020204" pitchFamily="34" charset="0"/>
              </a:rPr>
              <a:t>tantrum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0102284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access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386477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mental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104745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conflict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0189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construct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6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tendon</a:t>
            </a:r>
          </a:p>
        </p:txBody>
      </p:sp>
    </p:spTree>
    <p:extLst>
      <p:ext uri="{BB962C8B-B14F-4D97-AF65-F5344CB8AC3E}">
        <p14:creationId xmlns:p14="http://schemas.microsoft.com/office/powerpoint/2010/main" val="1759289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 err="1">
                <a:latin typeface="Century Gothic" panose="020B0502020202020204" pitchFamily="34" charset="0"/>
              </a:rPr>
              <a:t>shobvan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12388" y="63347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0413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convince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1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attempt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77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Props1.xml><?xml version="1.0" encoding="utf-8"?>
<ds:datastoreItem xmlns:ds="http://schemas.openxmlformats.org/officeDocument/2006/customXml" ds:itemID="{EDAEE74B-FBA5-44C1-A6AF-429445061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B46DE1-D8BA-4381-B5C8-52F929DF7B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1CBA9-5744-44FE-B41C-5A0089E538D3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248</Words>
  <Application>Microsoft Office PowerPoint</Application>
  <PresentationFormat>Widescreen</PresentationFormat>
  <Paragraphs>70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3.9</vt:lpstr>
      <vt:lpstr>Word Study   - INSTRUCTIONS</vt:lpstr>
      <vt:lpstr>Word Study   - WHAT'S NEXT</vt:lpstr>
      <vt:lpstr>express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 </dc:title>
  <dc:creator>Kelly Robbins</dc:creator>
  <cp:lastModifiedBy>Kelly Robbins</cp:lastModifiedBy>
  <cp:revision>7</cp:revision>
  <dcterms:created xsi:type="dcterms:W3CDTF">2017-09-19T00:59:52Z</dcterms:created>
  <dcterms:modified xsi:type="dcterms:W3CDTF">2024-10-17T15:47:40Z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